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66" r:id="rId2"/>
    <p:sldId id="260" r:id="rId3"/>
    <p:sldId id="304" r:id="rId4"/>
    <p:sldId id="324" r:id="rId5"/>
    <p:sldId id="320" r:id="rId6"/>
    <p:sldId id="321" r:id="rId7"/>
    <p:sldId id="322" r:id="rId8"/>
    <p:sldId id="329" r:id="rId9"/>
    <p:sldId id="307" r:id="rId10"/>
    <p:sldId id="312" r:id="rId11"/>
    <p:sldId id="313" r:id="rId12"/>
    <p:sldId id="305" r:id="rId13"/>
    <p:sldId id="314" r:id="rId14"/>
    <p:sldId id="330" r:id="rId15"/>
    <p:sldId id="318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25" r:id="rId24"/>
    <p:sldId id="326" r:id="rId25"/>
    <p:sldId id="327" r:id="rId26"/>
    <p:sldId id="308" r:id="rId27"/>
    <p:sldId id="328" r:id="rId28"/>
    <p:sldId id="341" r:id="rId29"/>
    <p:sldId id="267" r:id="rId30"/>
    <p:sldId id="340" r:id="rId31"/>
    <p:sldId id="339" r:id="rId32"/>
    <p:sldId id="331" r:id="rId33"/>
  </p:sldIdLst>
  <p:sldSz cx="12192000" cy="6858000"/>
  <p:notesSz cx="6858000" cy="9144000"/>
  <p:embeddedFontLs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뫼비우스 Bold" panose="02000500000000000000" pitchFamily="2" charset="-127"/>
      <p:regular r:id="rId39"/>
    </p:embeddedFont>
    <p:embeddedFont>
      <p:font typeface="맑은 고딕" panose="020B0503020000020004" pitchFamily="50" charset="-127"/>
      <p:regular r:id="rId40"/>
      <p:bold r:id="rId41"/>
    </p:embeddedFont>
    <p:embeddedFont>
      <p:font typeface="뫼비우스 Regular" panose="02000700060000000000" pitchFamily="2" charset="-127"/>
      <p:regular r:id="rId42"/>
    </p:embeddedFont>
    <p:embeddedFont>
      <p:font typeface="Tahoma" panose="020B0604030504040204" pitchFamily="34" charset="0"/>
      <p:regular r:id="rId43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만중(N)/본사부/SK" initials="김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9F9F9F"/>
    <a:srgbClr val="D5D5D5"/>
    <a:srgbClr val="8C8C8C"/>
    <a:srgbClr val="9DC3E6"/>
    <a:srgbClr val="D0021B"/>
    <a:srgbClr val="DF4A31"/>
    <a:srgbClr val="D3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9805" autoAdjust="0"/>
  </p:normalViewPr>
  <p:slideViewPr>
    <p:cSldViewPr snapToGrid="0" showGuides="1">
      <p:cViewPr varScale="1">
        <p:scale>
          <a:sx n="69" d="100"/>
          <a:sy n="69" d="100"/>
        </p:scale>
        <p:origin x="744" y="78"/>
      </p:cViewPr>
      <p:guideLst>
        <p:guide orient="horz" pos="2387"/>
        <p:guide pos="3840"/>
        <p:guide pos="143"/>
        <p:guide pos="7514"/>
        <p:guide orient="horz" pos="96"/>
        <p:guide orient="horz" pos="4133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교통사고 사망자 수</c:v>
                </c:pt>
              </c:strCache>
            </c:strRef>
          </c:tx>
          <c:spPr>
            <a:solidFill>
              <a:srgbClr val="E15757"/>
            </a:solidFill>
          </c:spPr>
          <c:dPt>
            <c:idx val="0"/>
            <c:bubble3D val="0"/>
            <c:spPr>
              <a:solidFill>
                <a:srgbClr val="E1575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E14-4A5E-9A69-99FD026CDE0C}"/>
              </c:ext>
            </c:extLst>
          </c:dPt>
          <c:dPt>
            <c:idx val="1"/>
            <c:bubble3D val="0"/>
            <c:spPr>
              <a:solidFill>
                <a:srgbClr val="BAB1A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E14-4A5E-9A69-99FD026CDE0C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전방주시태만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16054</c:v>
                </c:pt>
                <c:pt idx="1">
                  <c:v>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14-4A5E-9A69-99FD026CDE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0.35401133604251833"/>
          <c:y val="0.50971634024152634"/>
          <c:w val="0.28249996366535107"/>
          <c:h val="8.204824339091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69BA9-DF97-4696-8301-B83B270A88AF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E897E-7A2D-40C1-9C9B-AABD52522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3056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8.jpeg"/><Relationship Id="rId7" Type="http://schemas.openxmlformats.org/officeDocument/2006/relationships/image" Target="../media/image2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microsoft.com/office/2007/relationships/hdphoto" Target="../media/hdphoto6.wdp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8.png"/><Relationship Id="rId16" Type="http://schemas.openxmlformats.org/officeDocument/2006/relationships/image" Target="../media/image41.png"/><Relationship Id="rId20" Type="http://schemas.openxmlformats.org/officeDocument/2006/relationships/image" Target="../media/image45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5.jpg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0.png"/><Relationship Id="rId4" Type="http://schemas.openxmlformats.org/officeDocument/2006/relationships/image" Target="../media/image59.jpg"/><Relationship Id="rId9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sru\Desktop\SK주식회사_C&amp;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43255" y="4629661"/>
            <a:ext cx="2239963" cy="114617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4B33DA-F877-4A6F-9FCC-213F0DC7F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388" y="2584031"/>
            <a:ext cx="4985160" cy="288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A80D2-9F6A-48DC-969F-2B3AF6ED24A9}"/>
              </a:ext>
            </a:extLst>
          </p:cNvPr>
          <p:cNvSpPr txBox="1"/>
          <p:nvPr/>
        </p:nvSpPr>
        <p:spPr>
          <a:xfrm>
            <a:off x="4734772" y="2913233"/>
            <a:ext cx="383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DT</a:t>
            </a:r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의 생활화</a:t>
            </a:r>
          </a:p>
          <a:p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6DEE-E3D1-4524-BD51-94FE8FC4901A}"/>
              </a:ext>
            </a:extLst>
          </p:cNvPr>
          <p:cNvSpPr txBox="1"/>
          <p:nvPr/>
        </p:nvSpPr>
        <p:spPr>
          <a:xfrm>
            <a:off x="4734771" y="4155127"/>
            <a:ext cx="383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자동차 속 나만의 개인비서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8655D-EE75-47BC-9CC0-4192952A5E98}"/>
              </a:ext>
            </a:extLst>
          </p:cNvPr>
          <p:cNvSpPr/>
          <p:nvPr/>
        </p:nvSpPr>
        <p:spPr>
          <a:xfrm>
            <a:off x="4136994" y="2592903"/>
            <a:ext cx="45719" cy="3035538"/>
          </a:xfrm>
          <a:prstGeom prst="rect">
            <a:avLst/>
          </a:pr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09FF0E-51B4-4728-999B-CBE0233A7EA0}"/>
              </a:ext>
            </a:extLst>
          </p:cNvPr>
          <p:cNvSpPr/>
          <p:nvPr/>
        </p:nvSpPr>
        <p:spPr>
          <a:xfrm>
            <a:off x="0" y="5804040"/>
            <a:ext cx="12192000" cy="114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C25C7A-7EEF-4A85-BB3A-1275FB001825}"/>
              </a:ext>
            </a:extLst>
          </p:cNvPr>
          <p:cNvSpPr txBox="1"/>
          <p:nvPr/>
        </p:nvSpPr>
        <p:spPr>
          <a:xfrm>
            <a:off x="4734770" y="5040931"/>
            <a:ext cx="4387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1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조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: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일잘하조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811983" y="1347741"/>
            <a:ext cx="1807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cxnSp>
        <p:nvCxnSpPr>
          <p:cNvPr id="108" name="직선 연결선 107"/>
          <p:cNvCxnSpPr/>
          <p:nvPr/>
        </p:nvCxnSpPr>
        <p:spPr>
          <a:xfrm>
            <a:off x="5297018" y="3628239"/>
            <a:ext cx="5616624" cy="2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644125" y="1998727"/>
            <a:ext cx="3224873" cy="913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20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만원 치곤 기능 </a:t>
            </a:r>
            <a:r>
              <a:rPr lang="ko-KR" altLang="en-US" sz="1400" b="1" dirty="0" err="1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별로예요</a:t>
            </a: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무료버전을 사용하지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..</a:t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굳이 비싼 돈 주면서  쓰나</a:t>
            </a:r>
            <a:endParaRPr lang="ko-KR" altLang="en-US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91934" y="1347741"/>
            <a:ext cx="274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Peer APP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0" lang="en-US" altLang="ko-KR" sz="1400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Review </a:t>
            </a:r>
            <a:r>
              <a:rPr kumimoji="0" lang="ko-KR" altLang="en-US" sz="1400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사례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644126" y="5360929"/>
            <a:ext cx="3224873" cy="6309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배터리 소모가 매우 심함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블루투스 연결이 자주 끊어짐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.. 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/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</a:b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31" y="1998736"/>
            <a:ext cx="294546" cy="3240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4485771"/>
            <a:ext cx="294546" cy="324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648997" y="5918800"/>
            <a:ext cx="3224873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주행 중 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초 간격으로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속도가 사라짐</a:t>
            </a: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876129" y="3075815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광고 보고 샀는데</a:t>
            </a:r>
            <a: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  <a:b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차라리 네비게이션이 낫네요</a:t>
            </a:r>
            <a: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79" y="2498103"/>
            <a:ext cx="286449" cy="32059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08" y="5409703"/>
            <a:ext cx="294546" cy="32400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70" y="5941012"/>
            <a:ext cx="286449" cy="32059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87" y="3116405"/>
            <a:ext cx="294546" cy="324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3853109"/>
            <a:ext cx="294546" cy="3240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898249" y="3855581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정말 불편해요</a:t>
            </a:r>
            <a: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  <a:b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기기와 앱이 자동 연동 되길</a:t>
            </a:r>
            <a:endParaRPr lang="en-US" altLang="ko-KR" sz="1400" b="1" dirty="0">
              <a:solidFill>
                <a:prstClr val="black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14985" y="4445499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기기도 같이 사야하나요</a:t>
            </a:r>
            <a: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?</a:t>
            </a:r>
            <a:b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앱만 다운받으면 되는 줄</a:t>
            </a:r>
            <a:r>
              <a:rPr lang="en-US" altLang="ko-KR" sz="1400" b="1" dirty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329744" y="2411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208722" y="41490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71862" y="55909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5297018" y="5077311"/>
            <a:ext cx="5621352" cy="7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1768625" y="1790903"/>
            <a:ext cx="3128583" cy="1566089"/>
            <a:chOff x="344488" y="1790903"/>
            <a:chExt cx="3128583" cy="1566089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44488" y="1949229"/>
              <a:ext cx="3128583" cy="1407763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89056" y="1790903"/>
              <a:ext cx="14596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>
                  <a:latin typeface="Cambria" panose="02040503050406030204" pitchFamily="18" charset="0"/>
                  <a:ea typeface="맑은 고딕" panose="020B0503020000020004" pitchFamily="50" charset="-127"/>
                </a:rPr>
                <a:t>아프로뷰</a:t>
              </a:r>
              <a:endParaRPr lang="ko-KR" altLang="en-US" sz="2400" b="1" dirty="0">
                <a:latin typeface="Cambria" panose="020405030504060302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46319" y="2225847"/>
              <a:ext cx="1926555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평점 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2.8</a:t>
              </a:r>
              <a:b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설치 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5,000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건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기기 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24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만원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</a:t>
              </a:r>
              <a:r>
                <a: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높은 점유율</a:t>
              </a:r>
              <a:endParaRPr lang="en-US" altLang="ko-KR" sz="1400" b="1" dirty="0"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44" y="2350664"/>
              <a:ext cx="639857" cy="639857"/>
            </a:xfrm>
            <a:prstGeom prst="rect">
              <a:avLst/>
            </a:prstGeom>
            <a:noFill/>
          </p:spPr>
        </p:pic>
      </p:grpSp>
      <p:cxnSp>
        <p:nvCxnSpPr>
          <p:cNvPr id="135" name="직선 연결선 134"/>
          <p:cNvCxnSpPr/>
          <p:nvPr/>
        </p:nvCxnSpPr>
        <p:spPr>
          <a:xfrm>
            <a:off x="1754527" y="1700808"/>
            <a:ext cx="324927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969517" y="1346648"/>
            <a:ext cx="270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>
                <a:latin typeface="+mn-ea"/>
              </a:rPr>
              <a:t>HUD Peer APP </a:t>
            </a:r>
            <a:r>
              <a:rPr lang="ko-KR" altLang="en-US" sz="1400" b="1" dirty="0">
                <a:latin typeface="+mn-ea"/>
              </a:rPr>
              <a:t>분석</a:t>
            </a:r>
            <a:endParaRPr kumimoji="0" lang="ko-KR" altLang="en-US" sz="1400" b="1" kern="0" baseline="30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1750831" y="3518205"/>
            <a:ext cx="3128583" cy="1452586"/>
            <a:chOff x="6674957" y="614376"/>
            <a:chExt cx="3128583" cy="1452586"/>
          </a:xfrm>
          <a:noFill/>
        </p:grpSpPr>
        <p:grpSp>
          <p:nvGrpSpPr>
            <p:cNvPr id="138" name="그룹 137"/>
            <p:cNvGrpSpPr/>
            <p:nvPr/>
          </p:nvGrpSpPr>
          <p:grpSpPr>
            <a:xfrm>
              <a:off x="6674957" y="614376"/>
              <a:ext cx="3128583" cy="1452586"/>
              <a:chOff x="374610" y="3188560"/>
              <a:chExt cx="2513929" cy="997067"/>
            </a:xfrm>
            <a:grpFill/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32482" y="3188560"/>
                <a:ext cx="1797285" cy="1727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000"/>
                  </a:lnSpc>
                </a:pPr>
                <a:r>
                  <a:rPr lang="en-US" altLang="ko-KR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GPS </a:t>
                </a:r>
                <a:r>
                  <a:rPr lang="en-US" altLang="ko-KR" sz="24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r>
                  <a:rPr lang="en-US" altLang="ko-KR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Pro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215660" y="3433737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3.4</a:t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1,000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비용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1,100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원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별도 기기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</a:t>
                </a:r>
              </a:p>
            </p:txBody>
          </p:sp>
        </p:grp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486" y="1058845"/>
              <a:ext cx="629815" cy="640800"/>
            </a:xfrm>
            <a:prstGeom prst="rect">
              <a:avLst/>
            </a:prstGeom>
            <a:grpFill/>
          </p:spPr>
        </p:pic>
      </p:grpSp>
      <p:grpSp>
        <p:nvGrpSpPr>
          <p:cNvPr id="143" name="그룹 142"/>
          <p:cNvGrpSpPr/>
          <p:nvPr/>
        </p:nvGrpSpPr>
        <p:grpSpPr>
          <a:xfrm>
            <a:off x="1768626" y="5013600"/>
            <a:ext cx="3128583" cy="1569893"/>
            <a:chOff x="7185248" y="2769456"/>
            <a:chExt cx="3128583" cy="1569893"/>
          </a:xfrm>
          <a:noFill/>
        </p:grpSpPr>
        <p:grpSp>
          <p:nvGrpSpPr>
            <p:cNvPr id="144" name="그룹 143"/>
            <p:cNvGrpSpPr/>
            <p:nvPr/>
          </p:nvGrpSpPr>
          <p:grpSpPr>
            <a:xfrm>
              <a:off x="7185248" y="2769456"/>
              <a:ext cx="3128583" cy="1569893"/>
              <a:chOff x="374610" y="3108039"/>
              <a:chExt cx="2513929" cy="1077588"/>
            </a:xfrm>
            <a:grpFill/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70515" y="3108039"/>
                <a:ext cx="1504386" cy="3168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Smart </a:t>
                </a:r>
                <a:r>
                  <a:rPr lang="en-US" altLang="ko-KR" sz="2400" b="1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98856" y="3431872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3.1</a:t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5,000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기기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22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만원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OBD2 </a:t>
                </a:r>
                <a:r>
                  <a:rPr lang="ko-KR" altLang="en-US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연결</a:t>
                </a:r>
                <a:endPara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544" y="3410521"/>
              <a:ext cx="640800" cy="640800"/>
            </a:xfrm>
            <a:prstGeom prst="rect">
              <a:avLst/>
            </a:prstGeom>
            <a:grpFill/>
          </p:spPr>
        </p:pic>
      </p:grpSp>
      <p:sp>
        <p:nvSpPr>
          <p:cNvPr id="150" name="TextBox 149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서비스 중인 경쟁 업체 제품의 실제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Review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사례를 토대로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Points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도출</a:t>
            </a:r>
          </a:p>
        </p:txBody>
      </p:sp>
      <p:cxnSp>
        <p:nvCxnSpPr>
          <p:cNvPr id="57" name="직선 연결선 56"/>
          <p:cNvCxnSpPr/>
          <p:nvPr/>
        </p:nvCxnSpPr>
        <p:spPr>
          <a:xfrm>
            <a:off x="5311410" y="1700808"/>
            <a:ext cx="311044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61400" y="1700808"/>
            <a:ext cx="215443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722489" y="3825777"/>
            <a:ext cx="2577768" cy="1529195"/>
            <a:chOff x="1583144" y="3719802"/>
            <a:chExt cx="2577768" cy="152919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편광필름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하드웨어 불필요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컴바이너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높은 </a:t>
              </a:r>
              <a:r>
                <a:rPr lang="ko-KR" altLang="en-US" sz="1400" dirty="0" err="1">
                  <a:solidFill>
                    <a:schemeClr val="tx1"/>
                  </a:solidFill>
                  <a:latin typeface="+mn-ea"/>
                </a:rPr>
                <a:t>시안성</a:t>
              </a:r>
              <a:endParaRPr lang="ko-KR" altLang="en-US" sz="1400" dirty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1743235" y="3719802"/>
              <a:ext cx="2237467" cy="250491"/>
              <a:chOff x="1743235" y="3719802"/>
              <a:chExt cx="2237467" cy="250491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240800" y="3719802"/>
                <a:ext cx="739902" cy="24695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선택</a:t>
                </a:r>
                <a:endParaRPr lang="en-US" altLang="ko-KR" sz="2000" b="1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743235" y="3761330"/>
                <a:ext cx="1622529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18369"/>
          <a:stretch/>
        </p:blipFill>
        <p:spPr>
          <a:xfrm>
            <a:off x="6879367" y="2309231"/>
            <a:ext cx="1966850" cy="1170761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5" name="TextBox 74"/>
          <p:cNvSpPr txBox="1"/>
          <p:nvPr/>
        </p:nvSpPr>
        <p:spPr>
          <a:xfrm>
            <a:off x="7201393" y="2708166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8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8" t="21694" r="19468" b="17339"/>
          <a:stretch/>
        </p:blipFill>
        <p:spPr>
          <a:xfrm>
            <a:off x="9226162" y="2226690"/>
            <a:ext cx="1968757" cy="135097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8" name="TextBox 77"/>
          <p:cNvSpPr txBox="1"/>
          <p:nvPr/>
        </p:nvSpPr>
        <p:spPr>
          <a:xfrm>
            <a:off x="9319575" y="2689732"/>
            <a:ext cx="1781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평균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만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5</a:t>
            </a: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천원</a:t>
            </a:r>
          </a:p>
        </p:txBody>
      </p:sp>
      <p:grpSp>
        <p:nvGrpSpPr>
          <p:cNvPr id="79" name="그룹 78"/>
          <p:cNvGrpSpPr/>
          <p:nvPr/>
        </p:nvGrpSpPr>
        <p:grpSpPr>
          <a:xfrm>
            <a:off x="3194148" y="3825777"/>
            <a:ext cx="2577768" cy="1529195"/>
            <a:chOff x="1583144" y="3719802"/>
            <a:chExt cx="2577768" cy="1529195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매번 기기와 연동해야 함</a:t>
              </a:r>
              <a:endParaRPr lang="en-US" altLang="ko-KR" sz="1400" dirty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기기의 존재를 모르고 </a:t>
              </a:r>
              <a:r>
                <a:rPr lang="en-US" altLang="ko-KR" sz="1400" dirty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400" dirty="0">
                  <a:solidFill>
                    <a:schemeClr val="tx1"/>
                  </a:solidFill>
                  <a:latin typeface="+mn-ea"/>
                </a:rPr>
                <a:t>앱만 구매할 가능성</a:t>
              </a: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1743236" y="3719802"/>
              <a:ext cx="2237466" cy="250491"/>
              <a:chOff x="1743236" y="3719802"/>
              <a:chExt cx="2237466" cy="250491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249386" y="3719802"/>
                <a:ext cx="731316" cy="25049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필수</a:t>
                </a:r>
                <a:endParaRPr lang="en-US" altLang="ko-KR" sz="1600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743236" y="3761330"/>
                <a:ext cx="1622942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3877369" y="1484784"/>
            <a:ext cx="12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AS-IS</a:t>
            </a:r>
            <a:endParaRPr lang="ko-KR" altLang="en-US" b="1" dirty="0" err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02971" y="1484784"/>
            <a:ext cx="143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TO-BE</a:t>
            </a:r>
            <a:endParaRPr lang="ko-KR" altLang="en-US" b="1" dirty="0" err="1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97910" y="5607923"/>
            <a:ext cx="968700" cy="968700"/>
            <a:chOff x="3897910" y="5607923"/>
            <a:chExt cx="968700" cy="968700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910" y="5607923"/>
              <a:ext cx="968700" cy="968700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4138540" y="5772441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rgbClr val="8E8E8E"/>
                  </a:solidFill>
                  <a:ea typeface="맑은 고딕" pitchFamily="50" charset="-127"/>
                </a:rPr>
                <a:t>IaaS</a:t>
              </a:r>
              <a:endParaRPr lang="ko-KR" altLang="en-US" sz="2000" b="1" dirty="0" err="1">
                <a:solidFill>
                  <a:srgbClr val="8E8E8E"/>
                </a:solidFill>
                <a:ea typeface="맑은 고딕" pitchFamily="50" charset="-127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도출된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Points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분석하고 개선하여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제품과 차별화된 새로운 서비스를 기획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932" y="1486304"/>
            <a:ext cx="18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89358" y="2700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68336" y="45123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9610" y="578479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621014" y="3642303"/>
            <a:ext cx="10694686" cy="54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1014" y="5516734"/>
            <a:ext cx="106946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655888" y="5623987"/>
            <a:ext cx="2746027" cy="929054"/>
            <a:chOff x="7928674" y="5592679"/>
            <a:chExt cx="2746027" cy="929054"/>
          </a:xfrm>
        </p:grpSpPr>
        <p:grpSp>
          <p:nvGrpSpPr>
            <p:cNvPr id="86" name="그룹 85"/>
            <p:cNvGrpSpPr/>
            <p:nvPr/>
          </p:nvGrpSpPr>
          <p:grpSpPr>
            <a:xfrm>
              <a:off x="9380145" y="5662813"/>
              <a:ext cx="1294556" cy="858920"/>
              <a:chOff x="6610772" y="5445224"/>
              <a:chExt cx="1294556" cy="858920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891959" y="5709265"/>
                <a:ext cx="740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>
                    <a:solidFill>
                      <a:srgbClr val="8E8E8E"/>
                    </a:solidFill>
                    <a:ea typeface="맑은 고딕" pitchFamily="50" charset="-127"/>
                  </a:rPr>
                  <a:t>FaaS</a:t>
                </a:r>
                <a:endParaRPr lang="ko-KR" altLang="en-US" sz="2000" b="1" dirty="0" err="1">
                  <a:solidFill>
                    <a:srgbClr val="8E8E8E"/>
                  </a:solidFill>
                  <a:ea typeface="맑은 고딕" pitchFamily="50" charset="-127"/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772" y="5445224"/>
                <a:ext cx="1294556" cy="8589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459" y="5592679"/>
              <a:ext cx="866408" cy="8664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8" name="TextBox 47"/>
            <p:cNvSpPr txBox="1"/>
            <p:nvPr/>
          </p:nvSpPr>
          <p:spPr>
            <a:xfrm>
              <a:off x="7928674" y="5932056"/>
              <a:ext cx="14514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8E8E8E"/>
                  </a:solidFill>
                  <a:ea typeface="맑은 고딕" pitchFamily="50" charset="-127"/>
                </a:rPr>
                <a:t>Container</a:t>
              </a:r>
              <a:endParaRPr lang="ko-KR" altLang="en-US" sz="2000" b="1" dirty="0" err="1">
                <a:solidFill>
                  <a:srgbClr val="8E8E8E"/>
                </a:solidFill>
                <a:ea typeface="맑은 고딕" pitchFamily="50" charset="-127"/>
              </a:endParaRPr>
            </a:p>
          </p:txBody>
        </p:sp>
      </p:grpSp>
      <p:sp>
        <p:nvSpPr>
          <p:cNvPr id="3" name="오른쪽 화살표 2"/>
          <p:cNvSpPr/>
          <p:nvPr/>
        </p:nvSpPr>
        <p:spPr>
          <a:xfrm>
            <a:off x="6112262" y="2481943"/>
            <a:ext cx="680424" cy="3876329"/>
          </a:xfrm>
          <a:prstGeom prst="rightArrow">
            <a:avLst>
              <a:gd name="adj1" fmla="val 68197"/>
              <a:gd name="adj2" fmla="val 74957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43961" y="2179921"/>
            <a:ext cx="1037662" cy="27328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편광필름</a:t>
            </a:r>
          </a:p>
        </p:txBody>
      </p:sp>
      <p:sp>
        <p:nvSpPr>
          <p:cNvPr id="51" name="모서리가 둥근 직사각형 50"/>
          <p:cNvSpPr/>
          <p:nvPr/>
        </p:nvSpPr>
        <p:spPr>
          <a:xfrm>
            <a:off x="9691596" y="2090047"/>
            <a:ext cx="1037662" cy="27328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컴바이너</a:t>
            </a:r>
            <a:endParaRPr lang="ko-KR" altLang="en-US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3403196" y="1952038"/>
            <a:ext cx="2159672" cy="1667851"/>
            <a:chOff x="3403196" y="1981066"/>
            <a:chExt cx="2159672" cy="1667851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8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41"/>
            <a:stretch/>
          </p:blipFill>
          <p:spPr>
            <a:xfrm>
              <a:off x="3403196" y="2151185"/>
              <a:ext cx="2159672" cy="1497732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sp>
          <p:nvSpPr>
            <p:cNvPr id="72" name="타원 71"/>
            <p:cNvSpPr/>
            <p:nvPr/>
          </p:nvSpPr>
          <p:spPr>
            <a:xfrm rot="21087420">
              <a:off x="4704475" y="3296470"/>
              <a:ext cx="399144" cy="56909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748716" y="2712813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55108" y="2715385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3562938" y="1981066"/>
              <a:ext cx="1827404" cy="27601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기존 </a:t>
              </a:r>
              <a:r>
                <a:rPr lang="en-US" altLang="ko-KR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HUD </a:t>
              </a:r>
              <a:r>
                <a:rPr lang="ko-KR" altLang="en-US" sz="16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서비스</a:t>
              </a:r>
              <a:endParaRPr lang="ko-KR" alt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6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40917" y="4187305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0917" y="5560763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4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15" y="3824879"/>
            <a:ext cx="970170" cy="6293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56" y="4752204"/>
            <a:ext cx="688688" cy="688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51" y="1278227"/>
            <a:ext cx="5722698" cy="5722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6633" y="480296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rPr>
              <a:t>AI</a:t>
            </a:r>
            <a:endParaRPr lang="ko-KR" altLang="en-US" sz="2800" dirty="0" err="1">
              <a:latin typeface="뫼비우스 Bold" panose="02000500000000000000" pitchFamily="2" charset="-127"/>
              <a:ea typeface="뫼비우스 Bold" panose="02000500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15579" y="5507530"/>
            <a:ext cx="3385986" cy="75387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     STT, TTS</a:t>
            </a:r>
            <a:endParaRPr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Watson Assistant</a:t>
            </a:r>
            <a:endParaRPr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76629" y="4678113"/>
            <a:ext cx="3116762" cy="17830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85725" lvl="0" algn="just" latinLnBrk="0">
              <a:spcAft>
                <a:spcPts val="600"/>
              </a:spcAft>
              <a:defRPr/>
            </a:pPr>
            <a:r>
              <a: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날씨</a:t>
            </a:r>
            <a:endParaRPr kumimoji="0"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vl="0" algn="just" latinLnBrk="0">
              <a:spcAft>
                <a:spcPts val="600"/>
              </a:spcAft>
              <a:defRPr/>
            </a:pPr>
            <a:r>
              <a:rPr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교통정보</a:t>
            </a:r>
            <a:endParaRPr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algn="just" latinLnBrk="0">
              <a:spcAft>
                <a:spcPts val="600"/>
              </a:spcAft>
              <a:defRPr/>
            </a:pPr>
            <a:r>
              <a:rPr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졸음운전</a:t>
            </a:r>
            <a:endParaRPr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atinLnBrk="0">
              <a:spcAft>
                <a:spcPts val="600"/>
              </a:spcAft>
              <a:defRPr/>
            </a:pPr>
            <a:r>
              <a:rPr lang="ko-KR" altLang="en-US" sz="2000" kern="0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운전자 데이터 </a:t>
            </a:r>
            <a:endParaRPr kumimoji="0"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95367" y="2216215"/>
            <a:ext cx="1601266" cy="1062418"/>
            <a:chOff x="4185193" y="2119230"/>
            <a:chExt cx="1601266" cy="106241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193" y="2119230"/>
              <a:ext cx="1601266" cy="1062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371683" y="2504881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latin typeface="뫼비우스 Bold" panose="02000500000000000000" pitchFamily="2" charset="-127"/>
                  <a:ea typeface="뫼비우스 Bold" panose="02000500000000000000" pitchFamily="2" charset="-127"/>
                  <a:cs typeface="Tahoma" panose="020B0604030504040204" pitchFamily="34" charset="0"/>
                </a:rPr>
                <a:t>Cloud</a:t>
              </a:r>
              <a:endParaRPr lang="ko-KR" altLang="en-US" sz="2800" dirty="0" err="1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31" y="4495153"/>
            <a:ext cx="1370066" cy="120279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13562" y="1974293"/>
            <a:ext cx="2683947" cy="903620"/>
            <a:chOff x="6589533" y="1877308"/>
            <a:chExt cx="2683947" cy="903620"/>
          </a:xfrm>
        </p:grpSpPr>
        <p:sp>
          <p:nvSpPr>
            <p:cNvPr id="22" name="직사각형 21"/>
            <p:cNvSpPr/>
            <p:nvPr/>
          </p:nvSpPr>
          <p:spPr>
            <a:xfrm>
              <a:off x="6645933" y="1877308"/>
              <a:ext cx="2267507" cy="553599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Network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89533" y="2222630"/>
              <a:ext cx="2683947" cy="5582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algn="r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  App performance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013243" y="905987"/>
            <a:ext cx="4150164" cy="646395"/>
            <a:chOff x="2903069" y="836712"/>
            <a:chExt cx="4150164" cy="646395"/>
          </a:xfrm>
          <a:noFill/>
        </p:grpSpPr>
        <p:grpSp>
          <p:nvGrpSpPr>
            <p:cNvPr id="25" name="그룹 24"/>
            <p:cNvGrpSpPr/>
            <p:nvPr/>
          </p:nvGrpSpPr>
          <p:grpSpPr>
            <a:xfrm>
              <a:off x="3210029" y="934452"/>
              <a:ext cx="3537646" cy="493580"/>
              <a:chOff x="3079392" y="934452"/>
              <a:chExt cx="3797900" cy="493580"/>
            </a:xfrm>
            <a:grpFill/>
          </p:grpSpPr>
          <p:sp>
            <p:nvSpPr>
              <p:cNvPr id="28" name="직사각형 27"/>
              <p:cNvSpPr/>
              <p:nvPr/>
            </p:nvSpPr>
            <p:spPr>
              <a:xfrm>
                <a:off x="3088334" y="934452"/>
                <a:ext cx="3788957" cy="493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36000" rIns="0" rtlCol="0" anchor="ctr"/>
              <a:lstStyle/>
              <a:p>
                <a:pPr marL="85725" marR="0" lvl="0" indent="0" algn="ctr" defTabSz="914400" eaLnBrk="1" fontAlgn="auto" latinLnBrk="0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kern="0" dirty="0">
                    <a:ln w="0"/>
                    <a:solidFill>
                      <a:srgbClr val="C00000"/>
                    </a:solidFill>
                    <a:latin typeface="뫼비우스 Bold" panose="02000500000000000000" pitchFamily="2" charset="-127"/>
                    <a:ea typeface="뫼비우스 Bold" panose="02000500000000000000" pitchFamily="2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운전에 필요한 모든 디지털 서비스</a:t>
                </a:r>
                <a:endParaRPr kumimoji="0" lang="ko-KR" altLang="en-US" kern="0" dirty="0">
                  <a:ln w="0"/>
                  <a:solidFill>
                    <a:srgbClr val="C0000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3088334" y="934452"/>
                <a:ext cx="3788958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079392" y="1428032"/>
                <a:ext cx="3788957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/>
            <p:cNvSpPr/>
            <p:nvPr/>
          </p:nvSpPr>
          <p:spPr>
            <a:xfrm>
              <a:off x="6739345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03069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4487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1.1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259543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7282272" y="6083815"/>
            <a:ext cx="709553" cy="705884"/>
          </a:xfrm>
          <a:prstGeom prst="roundRect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962"/>
            <a:ext cx="6150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1.2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Architecture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90" b="88889" l="2652" r="965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5135" y="3273506"/>
            <a:ext cx="2514600" cy="145732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직사각형 103"/>
          <p:cNvSpPr/>
          <p:nvPr/>
        </p:nvSpPr>
        <p:spPr>
          <a:xfrm>
            <a:off x="4998565" y="4758966"/>
            <a:ext cx="5378490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105" name="Picture 4" descr="C:\Users\Administrator\Downloads\icons\micro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73" y="1923471"/>
            <a:ext cx="406726" cy="36975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모서리가 둥근 직사각형 105"/>
          <p:cNvSpPr/>
          <p:nvPr/>
        </p:nvSpPr>
        <p:spPr>
          <a:xfrm>
            <a:off x="3879310" y="1843084"/>
            <a:ext cx="1188132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VUI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7" name="Picture 5" descr="C:\Users\Administrator\Downloads\icons\mobile-ap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96" y="1915092"/>
            <a:ext cx="406726" cy="3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모서리가 둥근 직사각형 107"/>
          <p:cNvSpPr/>
          <p:nvPr/>
        </p:nvSpPr>
        <p:spPr>
          <a:xfrm>
            <a:off x="6462413" y="1843083"/>
            <a:ext cx="1188132" cy="53052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 GUI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9" name="꺾인 연결선 108"/>
          <p:cNvCxnSpPr>
            <a:endCxn id="106" idx="0"/>
          </p:cNvCxnSpPr>
          <p:nvPr/>
        </p:nvCxnSpPr>
        <p:spPr>
          <a:xfrm rot="10800000" flipV="1">
            <a:off x="4473376" y="1433024"/>
            <a:ext cx="545254" cy="41006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44" idx="3"/>
            <a:endCxn id="108" idx="0"/>
          </p:cNvCxnSpPr>
          <p:nvPr/>
        </p:nvCxnSpPr>
        <p:spPr>
          <a:xfrm>
            <a:off x="6456219" y="1440703"/>
            <a:ext cx="600260" cy="40238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61" idx="3"/>
            <a:endCxn id="106" idx="1"/>
          </p:cNvCxnSpPr>
          <p:nvPr/>
        </p:nvCxnSpPr>
        <p:spPr>
          <a:xfrm>
            <a:off x="2001612" y="2108345"/>
            <a:ext cx="187769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201823" y="1627848"/>
            <a:ext cx="158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음성 인식</a:t>
            </a:r>
            <a:r>
              <a:rPr lang="en-US" altLang="ko-KR" sz="1200" b="1" dirty="0">
                <a:latin typeface="+mn-ea"/>
              </a:rPr>
              <a:t>(STT, TTS)</a:t>
            </a:r>
          </a:p>
          <a:p>
            <a:r>
              <a:rPr lang="en-US" altLang="ko-KR" sz="1200" b="1" dirty="0">
                <a:latin typeface="+mn-ea"/>
              </a:rPr>
              <a:t>Watson Assistant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114" name="직선 화살표 연결선 113"/>
          <p:cNvCxnSpPr>
            <a:stCxn id="106" idx="2"/>
          </p:cNvCxnSpPr>
          <p:nvPr/>
        </p:nvCxnSpPr>
        <p:spPr>
          <a:xfrm>
            <a:off x="4473376" y="2373609"/>
            <a:ext cx="176" cy="3839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8" idx="2"/>
          </p:cNvCxnSpPr>
          <p:nvPr/>
        </p:nvCxnSpPr>
        <p:spPr>
          <a:xfrm>
            <a:off x="7056479" y="2373607"/>
            <a:ext cx="0" cy="385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모서리가 둥근 직사각형 115"/>
          <p:cNvSpPr/>
          <p:nvPr/>
        </p:nvSpPr>
        <p:spPr>
          <a:xfrm>
            <a:off x="3280808" y="2766022"/>
            <a:ext cx="4975968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REST API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7" name="직선 화살표 연결선 116"/>
          <p:cNvCxnSpPr>
            <a:stCxn id="116" idx="2"/>
          </p:cNvCxnSpPr>
          <p:nvPr/>
        </p:nvCxnSpPr>
        <p:spPr>
          <a:xfrm>
            <a:off x="5768792" y="3296546"/>
            <a:ext cx="1" cy="2498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5761760" y="4570778"/>
            <a:ext cx="0" cy="41102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모서리가 둥근 직사각형 122"/>
          <p:cNvSpPr/>
          <p:nvPr/>
        </p:nvSpPr>
        <p:spPr>
          <a:xfrm>
            <a:off x="807157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부가서비스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12" y="5170656"/>
            <a:ext cx="363445" cy="363445"/>
          </a:xfrm>
          <a:prstGeom prst="rect">
            <a:avLst/>
          </a:prstGeom>
          <a:ln w="12700">
            <a:noFill/>
          </a:ln>
        </p:spPr>
      </p:pic>
      <p:sp>
        <p:nvSpPr>
          <p:cNvPr id="125" name="모서리가 둥근 직사각형 124"/>
          <p:cNvSpPr/>
          <p:nvPr/>
        </p:nvSpPr>
        <p:spPr>
          <a:xfrm>
            <a:off x="656033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편의기능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45" y="5135396"/>
            <a:ext cx="411522" cy="411522"/>
          </a:xfrm>
          <a:prstGeom prst="rect">
            <a:avLst/>
          </a:prstGeom>
          <a:ln w="12700">
            <a:noFill/>
          </a:ln>
        </p:spPr>
      </p:pic>
      <p:sp>
        <p:nvSpPr>
          <p:cNvPr id="127" name="모서리가 둥근 직사각형 126"/>
          <p:cNvSpPr/>
          <p:nvPr/>
        </p:nvSpPr>
        <p:spPr>
          <a:xfrm>
            <a:off x="2023834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친환경운전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35" y="5110294"/>
            <a:ext cx="436625" cy="436625"/>
          </a:xfrm>
          <a:prstGeom prst="rect">
            <a:avLst/>
          </a:prstGeom>
          <a:ln w="12700">
            <a:noFill/>
          </a:ln>
        </p:spPr>
      </p:pic>
      <p:grpSp>
        <p:nvGrpSpPr>
          <p:cNvPr id="11" name="그룹 10"/>
          <p:cNvGrpSpPr/>
          <p:nvPr/>
        </p:nvGrpSpPr>
        <p:grpSpPr>
          <a:xfrm>
            <a:off x="6548849" y="6069619"/>
            <a:ext cx="709553" cy="720080"/>
            <a:chOff x="10051980" y="5197431"/>
            <a:chExt cx="775218" cy="720080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0051980" y="5197431"/>
              <a:ext cx="775218" cy="720080"/>
            </a:xfrm>
            <a:prstGeom prst="roundRect">
              <a:avLst/>
            </a:prstGeom>
            <a:solidFill>
              <a:srgbClr val="9DC3E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32" name="Picture 11" descr="C:\Users\Administrator\Downloads\icons\aibril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5573" b="10768"/>
            <a:stretch/>
          </p:blipFill>
          <p:spPr bwMode="auto">
            <a:xfrm>
              <a:off x="10196307" y="5312230"/>
              <a:ext cx="410281" cy="52794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7" name="직선 화살표 연결선 136"/>
          <p:cNvCxnSpPr>
            <a:stCxn id="123" idx="2"/>
            <a:endCxn id="149" idx="0"/>
          </p:cNvCxnSpPr>
          <p:nvPr/>
        </p:nvCxnSpPr>
        <p:spPr>
          <a:xfrm>
            <a:off x="8784457" y="5701882"/>
            <a:ext cx="3161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94" y="2804706"/>
            <a:ext cx="430116" cy="430116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4983264" y="964213"/>
            <a:ext cx="1108923" cy="737774"/>
            <a:chOff x="755576" y="747947"/>
            <a:chExt cx="1008112" cy="737774"/>
          </a:xfrm>
        </p:grpSpPr>
        <p:pic>
          <p:nvPicPr>
            <p:cNvPr id="142" name="Picture 2" descr="C:\Users\Administrator\Downloads\icons\smartphon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10" y="1005043"/>
              <a:ext cx="480678" cy="480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3" descr="C:\Users\Administrator\Downloads\icons\drive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747947"/>
              <a:ext cx="724893" cy="7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07" y="1205697"/>
            <a:ext cx="470012" cy="470012"/>
          </a:xfrm>
          <a:prstGeom prst="rect">
            <a:avLst/>
          </a:prstGeom>
        </p:spPr>
      </p:pic>
      <p:cxnSp>
        <p:nvCxnSpPr>
          <p:cNvPr id="145" name="꺾인 연결선 144"/>
          <p:cNvCxnSpPr>
            <a:stCxn id="159" idx="1"/>
            <a:endCxn id="127" idx="0"/>
          </p:cNvCxnSpPr>
          <p:nvPr/>
        </p:nvCxnSpPr>
        <p:spPr>
          <a:xfrm rot="10800000" flipV="1">
            <a:off x="2736714" y="4150960"/>
            <a:ext cx="2214615" cy="83084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23" idx="0"/>
            <a:endCxn id="159" idx="3"/>
          </p:cNvCxnSpPr>
          <p:nvPr/>
        </p:nvCxnSpPr>
        <p:spPr>
          <a:xfrm rot="16200000" flipV="1">
            <a:off x="7173984" y="3371328"/>
            <a:ext cx="830842" cy="2390105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4248881" y="4157126"/>
            <a:ext cx="0" cy="824677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25" idx="0"/>
          </p:cNvCxnSpPr>
          <p:nvPr/>
        </p:nvCxnSpPr>
        <p:spPr>
          <a:xfrm flipV="1">
            <a:off x="7273217" y="4144798"/>
            <a:ext cx="0" cy="837004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8077900" y="6069619"/>
            <a:ext cx="1419436" cy="7013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57" y="6145528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153" name="모서리가 둥근 직사각형 152"/>
          <p:cNvSpPr/>
          <p:nvPr/>
        </p:nvSpPr>
        <p:spPr>
          <a:xfrm>
            <a:off x="9470524" y="1103292"/>
            <a:ext cx="603584" cy="302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 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074108" y="154246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Native Development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9470524" y="1545658"/>
            <a:ext cx="603584" cy="3261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082137" y="107911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Open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470524" y="2002344"/>
            <a:ext cx="603584" cy="32612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082137" y="2018202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External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951328" y="3920127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Cloud Z</a:t>
            </a:r>
            <a:endParaRPr lang="ko-KR" altLang="en-US" sz="2400" dirty="0" err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1269869" y="1704774"/>
            <a:ext cx="731743" cy="8071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2" name="Picture 6" descr="C:\Users\Administrator\Downloads\icons\aibri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26" y="1739726"/>
            <a:ext cx="600591" cy="7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54" y="6214290"/>
            <a:ext cx="608188" cy="448382"/>
          </a:xfrm>
          <a:prstGeom prst="rect">
            <a:avLst/>
          </a:prstGeom>
          <a:ln w="12700">
            <a:noFill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19" y="1925168"/>
            <a:ext cx="370084" cy="3700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38" y="1900805"/>
            <a:ext cx="415077" cy="415077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73" idx="0"/>
            <a:endCxn id="83" idx="0"/>
          </p:cNvCxnSpPr>
          <p:nvPr/>
        </p:nvCxnSpPr>
        <p:spPr>
          <a:xfrm rot="16200000" flipH="1">
            <a:off x="7263239" y="5710006"/>
            <a:ext cx="14196" cy="733423"/>
          </a:xfrm>
          <a:prstGeom prst="bentConnector3">
            <a:avLst>
              <a:gd name="adj1" fmla="val -1308383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25" idx="2"/>
          </p:cNvCxnSpPr>
          <p:nvPr/>
        </p:nvCxnSpPr>
        <p:spPr>
          <a:xfrm flipV="1">
            <a:off x="7273217" y="5701882"/>
            <a:ext cx="0" cy="1798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3550501" y="6050887"/>
            <a:ext cx="1425758" cy="72008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2" name="직선 화살표 연결선 71"/>
          <p:cNvCxnSpPr>
            <a:stCxn id="74" idx="2"/>
            <a:endCxn id="71" idx="0"/>
          </p:cNvCxnSpPr>
          <p:nvPr/>
        </p:nvCxnSpPr>
        <p:spPr>
          <a:xfrm>
            <a:off x="4247953" y="5718208"/>
            <a:ext cx="15427" cy="33267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3535074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네비게이션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10" y="5223527"/>
            <a:ext cx="304893" cy="304893"/>
          </a:xfrm>
          <a:prstGeom prst="rect">
            <a:avLst/>
          </a:prstGeom>
          <a:ln w="12700">
            <a:noFill/>
          </a:ln>
        </p:spPr>
      </p:pic>
      <p:pic>
        <p:nvPicPr>
          <p:cNvPr id="76" name="Picture 10" descr="C:\Users\Administrator\Downloads\icons\tmap.gif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68" y="6155740"/>
            <a:ext cx="981460" cy="5799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모서리가 둥근 직사각형 80"/>
          <p:cNvSpPr/>
          <p:nvPr/>
        </p:nvSpPr>
        <p:spPr>
          <a:xfrm>
            <a:off x="5037016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안전운전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b="1" dirty="0">
                <a:solidFill>
                  <a:schemeClr val="tx1"/>
                </a:solidFill>
                <a:latin typeface="+mn-ea"/>
              </a:rPr>
            </a:b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05" y="5170655"/>
            <a:ext cx="403141" cy="403141"/>
          </a:xfrm>
          <a:prstGeom prst="rect">
            <a:avLst/>
          </a:prstGeom>
          <a:ln w="12700">
            <a:noFill/>
          </a:ln>
        </p:spPr>
      </p:pic>
      <p:cxnSp>
        <p:nvCxnSpPr>
          <p:cNvPr id="85" name="직선 화살표 연결선 84"/>
          <p:cNvCxnSpPr>
            <a:stCxn id="81" idx="2"/>
            <a:endCxn id="86" idx="0"/>
          </p:cNvCxnSpPr>
          <p:nvPr/>
        </p:nvCxnSpPr>
        <p:spPr>
          <a:xfrm flipH="1">
            <a:off x="5748487" y="5718209"/>
            <a:ext cx="1408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5035608" y="6085945"/>
            <a:ext cx="1425758" cy="7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88" y="6176273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88" name="직사각형 87"/>
          <p:cNvSpPr/>
          <p:nvPr/>
        </p:nvSpPr>
        <p:spPr>
          <a:xfrm>
            <a:off x="1454727" y="4749529"/>
            <a:ext cx="3527271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16563" y="5125729"/>
            <a:ext cx="6787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FaaS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19468" y="5143940"/>
            <a:ext cx="16826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n-ea"/>
              </a:rPr>
              <a:t>Micro Service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꺾인 연결선 88"/>
          <p:cNvCxnSpPr>
            <a:stCxn id="119" idx="1"/>
          </p:cNvCxnSpPr>
          <p:nvPr/>
        </p:nvCxnSpPr>
        <p:spPr>
          <a:xfrm rot="10800000" flipV="1">
            <a:off x="931993" y="5310395"/>
            <a:ext cx="184570" cy="759224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19114" y="6069619"/>
            <a:ext cx="1425758" cy="743351"/>
            <a:chOff x="219114" y="6069619"/>
            <a:chExt cx="1425758" cy="74335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219114" y="6069619"/>
              <a:ext cx="1425758" cy="720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54" y="6111720"/>
              <a:ext cx="694604" cy="52140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0709" y="6551360"/>
              <a:ext cx="909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Mongo</a:t>
              </a:r>
              <a:r>
                <a:rPr lang="en-US" altLang="ko-KR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7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55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1.3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차별성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소수의 인원만 사용하던 고급 기술을 대중화 하여 생활 속에서 누구나 쉽고 편하게 사용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92" y="1311892"/>
            <a:ext cx="12192000" cy="53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543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2.1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나만의 비서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700" dirty="0">
                <a:latin typeface="+mn-ea"/>
                <a:ea typeface="+mn-ea"/>
                <a:cs typeface="Tahoma" panose="020B0604030504040204" pitchFamily="34" charset="0"/>
              </a:rPr>
              <a:t>STT, TTS </a:t>
            </a:r>
            <a:r>
              <a:rPr lang="ko-KR" altLang="en-US" sz="1700" dirty="0">
                <a:latin typeface="+mn-ea"/>
                <a:ea typeface="+mn-ea"/>
                <a:cs typeface="Tahoma" panose="020B0604030504040204" pitchFamily="34" charset="0"/>
              </a:rPr>
              <a:t>기능을 활용하여 음성</a:t>
            </a:r>
            <a:r>
              <a:rPr lang="en-US" altLang="ko-KR" sz="170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700" dirty="0">
                <a:latin typeface="+mn-ea"/>
                <a:ea typeface="+mn-ea"/>
                <a:cs typeface="Tahoma" panose="020B0604030504040204" pitchFamily="34" charset="0"/>
              </a:rPr>
              <a:t>인식 및 출력 가능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57"/>
            <a:ext cx="3857083" cy="5480273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751029" y="2365214"/>
            <a:ext cx="2037495" cy="378575"/>
          </a:xfrm>
          <a:prstGeom prst="flowChart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212364" y="2168946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98" y="2512030"/>
            <a:ext cx="7019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2.2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길 안내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6" y="1376863"/>
            <a:ext cx="3857083" cy="548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36" y="1850755"/>
            <a:ext cx="6600602" cy="44946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212378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9821" y="941176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1795339" y="2731160"/>
            <a:ext cx="864096" cy="1080120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사용자가 원하는 정보를 포함하여 제공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목적에 맞는 좋은 길 찾기</a:t>
            </a:r>
          </a:p>
        </p:txBody>
      </p:sp>
    </p:spTree>
    <p:extLst>
      <p:ext uri="{BB962C8B-B14F-4D97-AF65-F5344CB8AC3E}">
        <p14:creationId xmlns:p14="http://schemas.microsoft.com/office/powerpoint/2010/main" val="167634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6280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2.3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세이프 드라이브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60"/>
            <a:ext cx="3857083" cy="5480273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1823037" y="3897141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212364" y="2168949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43" y="2564728"/>
            <a:ext cx="7019925" cy="3026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82813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졸음 운전 방지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20040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기상 변화 탐지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안전 운전에 도움을 주는 기능 제공</a:t>
            </a:r>
          </a:p>
        </p:txBody>
      </p:sp>
    </p:spTree>
    <p:extLst>
      <p:ext uri="{BB962C8B-B14F-4D97-AF65-F5344CB8AC3E}">
        <p14:creationId xmlns:p14="http://schemas.microsoft.com/office/powerpoint/2010/main" val="27766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9269" y="5760788"/>
            <a:ext cx="55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연간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28,500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원 유류비 감소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12363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72" y="2476435"/>
            <a:ext cx="7010400" cy="329565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6837533" y="5951836"/>
            <a:ext cx="471958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38253" y="5769349"/>
            <a:ext cx="1925572" cy="40011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맑은 고딕" pitchFamily="50" charset="-127"/>
                <a:ea typeface="맑은 고딕" pitchFamily="50" charset="-127"/>
              </a:rPr>
              <a:t>공회전</a:t>
            </a:r>
            <a:r>
              <a:rPr lang="ko-KR" altLang="en-US" sz="2000" b="1" dirty="0">
                <a:latin typeface="맑은 고딕" pitchFamily="50" charset="-127"/>
                <a:ea typeface="맑은 고딕" pitchFamily="50" charset="-127"/>
              </a:rPr>
              <a:t> 최소화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운전 패턴에 따른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</a:t>
            </a:r>
            <a:r>
              <a:rPr lang="ko-KR" altLang="en-US" sz="1700" dirty="0" smtClean="0">
                <a:latin typeface="Tahoma" panose="020B0604030504040204" pitchFamily="34" charset="0"/>
                <a:cs typeface="Tahoma" panose="020B0604030504040204" pitchFamily="34" charset="0"/>
              </a:rPr>
              <a:t>기능</a:t>
            </a:r>
            <a:r>
              <a:rPr lang="en-US" altLang="ko-KR" sz="1700" dirty="0" smtClean="0">
                <a:latin typeface="Tahoma" panose="020B0604030504040204" pitchFamily="34" charset="0"/>
                <a:cs typeface="Tahoma" panose="020B0604030504040204" pitchFamily="34" charset="0"/>
              </a:rPr>
              <a:t>,</a:t>
            </a:r>
            <a:r>
              <a:rPr lang="ko-KR" altLang="en-US" sz="1700" dirty="0" smtClean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환경문제 개선에 기여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A44D2D-6FA7-4D2A-91F4-4941439D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72" y="2465138"/>
            <a:ext cx="70104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7124130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00645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670165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/>
          <p:cNvSpPr/>
          <p:nvPr/>
        </p:nvSpPr>
        <p:spPr>
          <a:xfrm>
            <a:off x="9866948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TextBox 28"/>
          <p:cNvSpPr txBox="1"/>
          <p:nvPr/>
        </p:nvSpPr>
        <p:spPr>
          <a:xfrm>
            <a:off x="7700645" y="338314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70165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9897428" y="3383143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866948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9887268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7386" y="578615"/>
            <a:ext cx="3752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Contents</a:t>
            </a:r>
            <a:endParaRPr lang="ko-KR" altLang="en-US" sz="6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5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21" y="1643287"/>
            <a:ext cx="6297425" cy="4787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678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연 최대 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580,350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원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목표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향후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6488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69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2.5 </a:t>
            </a:r>
            <a:r>
              <a:rPr lang="ko-KR" altLang="en-US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커스터마이징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837682" y="5003448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226217" y="2168951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24" y="2402969"/>
            <a:ext cx="7200003" cy="35103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660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 필요 기능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커스터마이징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126372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6059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2.6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운송특화서비스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66" y="4061930"/>
            <a:ext cx="6468341" cy="2788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17" y="1101402"/>
            <a:ext cx="6277841" cy="3065318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4722411" y="2136173"/>
            <a:ext cx="1391636" cy="1581404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70952" y="341846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3883" y="822534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1195" y="1029232"/>
            <a:ext cx="36742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업체 특성을 고려한 특화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7140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7816565" y="1789611"/>
            <a:ext cx="2969809" cy="394498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5941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모델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수익 창출 모델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44" y="4042166"/>
            <a:ext cx="1491958" cy="149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9451" r="25921" b="2853"/>
          <a:stretch/>
        </p:blipFill>
        <p:spPr>
          <a:xfrm>
            <a:off x="8477468" y="2293764"/>
            <a:ext cx="1722988" cy="15141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5527900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5542485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527900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</a:rPr>
              <a:t>운전자 패턴 분석</a:t>
            </a:r>
            <a:endParaRPr lang="en-US" altLang="ko-KR" sz="1600" b="1" dirty="0">
              <a:latin typeface="맑은 고딕" pitchFamily="50" charset="-127"/>
            </a:endParaRPr>
          </a:p>
          <a:p>
            <a:r>
              <a:rPr lang="en-US" altLang="ko-KR" sz="1600" b="1" dirty="0">
                <a:latin typeface="맑은 고딕" pitchFamily="50" charset="-127"/>
              </a:rPr>
              <a:t>DATA </a:t>
            </a:r>
            <a:r>
              <a:rPr lang="ko-KR" altLang="en-US" sz="1600" b="1" dirty="0">
                <a:latin typeface="맑은 고딕" pitchFamily="50" charset="-127"/>
              </a:rPr>
              <a:t>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558481" y="4294707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서비스 사용료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年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15,000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13" y="2594496"/>
            <a:ext cx="826268" cy="82626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53" y="4158807"/>
            <a:ext cx="856577" cy="8565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68797" y="1567542"/>
            <a:ext cx="2140330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자동차 보험</a:t>
            </a:r>
            <a:r>
              <a:rPr lang="ko-KR" altLang="en-US" sz="2400" b="1" dirty="0" smtClean="0"/>
              <a:t>사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53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>
          <a:xfrm>
            <a:off x="7707282" y="1789611"/>
            <a:ext cx="3188376" cy="3944983"/>
          </a:xfrm>
          <a:prstGeom prst="round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58961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수익 창출 모델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647" y="2738512"/>
            <a:ext cx="2725646" cy="5782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 r="462" b="26495"/>
          <a:stretch/>
        </p:blipFill>
        <p:spPr>
          <a:xfrm>
            <a:off x="7840739" y="4111947"/>
            <a:ext cx="2923056" cy="7147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558481" y="4294707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서비스 사용료</a:t>
            </a:r>
            <a:endParaRPr lang="en-US" altLang="ko-KR" sz="1600" b="1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月 </a:t>
            </a:r>
            <a:r>
              <a:rPr lang="en-US" altLang="ko-KR" sz="1600" b="1" dirty="0">
                <a:latin typeface="맑은 고딕" pitchFamily="50" charset="-127"/>
                <a:ea typeface="맑은 고딕" pitchFamily="50" charset="-127"/>
              </a:rPr>
              <a:t>3,000</a:t>
            </a:r>
            <a:r>
              <a:rPr lang="ko-KR" altLang="en-US" sz="1600" b="1" dirty="0"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527900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</a:rPr>
              <a:t>운송 특화</a:t>
            </a:r>
            <a:endParaRPr lang="en-US" altLang="ko-KR" sz="1600" b="1" dirty="0">
              <a:latin typeface="맑은 고딕" pitchFamily="50" charset="-127"/>
            </a:endParaRPr>
          </a:p>
          <a:p>
            <a:r>
              <a:rPr lang="ko-KR" altLang="en-US" sz="1600" b="1" dirty="0">
                <a:latin typeface="맑은 고딕" pitchFamily="50" charset="-127"/>
              </a:rPr>
              <a:t>앱 서비스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576575" y="1567542"/>
            <a:ext cx="1524776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 smtClean="0"/>
              <a:t>운송 업체</a:t>
            </a:r>
            <a:endParaRPr lang="ko-KR" altLang="en-US" sz="2400" b="1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527900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 flipH="1">
            <a:off x="5542485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그림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213" y="2594496"/>
            <a:ext cx="826268" cy="82626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753" y="4158807"/>
            <a:ext cx="856577" cy="8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6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1505" y="252599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094580" y="1550711"/>
            <a:ext cx="10019913" cy="4798424"/>
            <a:chOff x="1094580" y="1753911"/>
            <a:chExt cx="10019913" cy="4798424"/>
          </a:xfrm>
        </p:grpSpPr>
        <p:sp>
          <p:nvSpPr>
            <p:cNvPr id="11" name="직사각형 10"/>
            <p:cNvSpPr/>
            <p:nvPr/>
          </p:nvSpPr>
          <p:spPr>
            <a:xfrm>
              <a:off x="2119583" y="2300280"/>
              <a:ext cx="8280920" cy="28633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19583" y="5245456"/>
              <a:ext cx="8280920" cy="12791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667" y="5538417"/>
              <a:ext cx="2005566" cy="57828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56" r="462" b="26495"/>
            <a:stretch/>
          </p:blipFill>
          <p:spPr>
            <a:xfrm>
              <a:off x="8588735" y="5482942"/>
              <a:ext cx="2396257" cy="63376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366" y="5263941"/>
              <a:ext cx="1301576" cy="116888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9451" r="25921" b="2853"/>
            <a:stretch/>
          </p:blipFill>
          <p:spPr>
            <a:xfrm>
              <a:off x="4723635" y="5348698"/>
              <a:ext cx="1346944" cy="10800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53958" y="341507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SV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53958" y="555495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EV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77881" y="1753911"/>
              <a:ext cx="1053309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DBL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592" y="2444295"/>
              <a:ext cx="1555200" cy="15799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271" y="2689295"/>
              <a:ext cx="1555200" cy="1555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t="28738" r="26375" b="27556"/>
            <a:stretch/>
          </p:blipFill>
          <p:spPr>
            <a:xfrm>
              <a:off x="9111735" y="2976061"/>
              <a:ext cx="1138251" cy="102720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104" y="2948352"/>
              <a:ext cx="999785" cy="999785"/>
            </a:xfrm>
            <a:prstGeom prst="rect">
              <a:avLst/>
            </a:prstGeom>
          </p:spPr>
        </p:pic>
        <p:sp>
          <p:nvSpPr>
            <p:cNvPr id="26" name="순서도: 대체 처리 25"/>
            <p:cNvSpPr>
              <a:spLocks noChangeAspect="1"/>
            </p:cNvSpPr>
            <p:nvPr/>
          </p:nvSpPr>
          <p:spPr>
            <a:xfrm>
              <a:off x="4517055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사용자 편의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제공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순서도: 대체 처리 26"/>
            <p:cNvSpPr>
              <a:spLocks noChangeAspect="1"/>
            </p:cNvSpPr>
            <p:nvPr/>
          </p:nvSpPr>
          <p:spPr>
            <a:xfrm>
              <a:off x="6563473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파트너 社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</a:rPr>
              </a:br>
              <a:r>
                <a:rPr lang="ko-KR" altLang="en-US" sz="2000" b="1">
                  <a:solidFill>
                    <a:schemeClr val="tx1"/>
                  </a:solidFill>
                </a:rPr>
                <a:t>동반성장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순서도: 대체 처리 27"/>
            <p:cNvSpPr>
              <a:spLocks noChangeAspect="1"/>
            </p:cNvSpPr>
            <p:nvPr/>
          </p:nvSpPr>
          <p:spPr>
            <a:xfrm>
              <a:off x="8631949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친환경 운전</a:t>
              </a:r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환경 보호</a:t>
              </a:r>
              <a:endPara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순서도: 대체 처리 28"/>
            <p:cNvSpPr>
              <a:spLocks noChangeAspect="1"/>
            </p:cNvSpPr>
            <p:nvPr/>
          </p:nvSpPr>
          <p:spPr>
            <a:xfrm>
              <a:off x="2511269" y="4008715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교통 사고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예방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094580" y="2516303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094580" y="6552335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경제적 가치 뿐만 아니라 사회적 가치를 추구하여 기업과 사회가 함께 성장</a:t>
            </a:r>
          </a:p>
        </p:txBody>
      </p:sp>
    </p:spTree>
    <p:extLst>
      <p:ext uri="{BB962C8B-B14F-4D97-AF65-F5344CB8AC3E}">
        <p14:creationId xmlns:p14="http://schemas.microsoft.com/office/powerpoint/2010/main" val="292070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2" y="0"/>
            <a:ext cx="10277474" cy="6858000"/>
          </a:xfrm>
          <a:prstGeom prst="rect">
            <a:avLst/>
          </a:prstGeom>
        </p:spPr>
      </p:pic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2569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</p:spTree>
    <p:extLst>
      <p:ext uri="{BB962C8B-B14F-4D97-AF65-F5344CB8AC3E}">
        <p14:creationId xmlns:p14="http://schemas.microsoft.com/office/powerpoint/2010/main" val="225418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60537" y="1531065"/>
            <a:ext cx="7884012" cy="4504444"/>
            <a:chOff x="2063552" y="1129278"/>
            <a:chExt cx="7884012" cy="4504444"/>
          </a:xfrm>
        </p:grpSpPr>
        <p:sp>
          <p:nvSpPr>
            <p:cNvPr id="12" name="TextBox 11"/>
            <p:cNvSpPr txBox="1"/>
            <p:nvPr/>
          </p:nvSpPr>
          <p:spPr>
            <a:xfrm>
              <a:off x="2063552" y="5016383"/>
              <a:ext cx="269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의 생활화 그 이상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endPara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755" y="4474263"/>
              <a:ext cx="1238657" cy="929677"/>
            </a:xfrm>
            <a:prstGeom prst="rect">
              <a:avLst/>
            </a:prstGeom>
          </p:spPr>
        </p:pic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7721844" y="4317462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0016" y="4362108"/>
              <a:ext cx="1271614" cy="127161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517" y="4610109"/>
              <a:ext cx="917459" cy="793830"/>
            </a:xfrm>
            <a:prstGeom prst="rect">
              <a:avLst/>
            </a:prstGeom>
          </p:spPr>
        </p:pic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4758188" y="4343405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72" y="4386325"/>
              <a:ext cx="864914" cy="87867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192344" y="4285545"/>
              <a:ext cx="7552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  <a:endPara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420" y="1129278"/>
              <a:ext cx="4985160" cy="288505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21505" y="252599"/>
            <a:ext cx="2949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Next Value Up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39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89084" y="2821443"/>
            <a:ext cx="4541039" cy="1015663"/>
            <a:chOff x="3853512" y="2821443"/>
            <a:chExt cx="4541039" cy="1015663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853512" y="2821443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8069007" y="3458326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34115" y="2821443"/>
              <a:ext cx="37798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Thank You</a:t>
              </a:r>
              <a:endParaRPr lang="ko-KR" altLang="en-US" sz="6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02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89084" y="2821443"/>
            <a:ext cx="4541039" cy="1015663"/>
            <a:chOff x="3853512" y="2821443"/>
            <a:chExt cx="4541039" cy="1015663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853512" y="2821443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8069007" y="3458326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0965" y="2821443"/>
              <a:ext cx="21611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Q &amp; A</a:t>
              </a:r>
              <a:endParaRPr lang="ko-KR" altLang="en-US" sz="6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8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40918" y="418730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540918" y="5560763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요약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43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57793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[Back-Up] Micro Service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2" y="2989542"/>
            <a:ext cx="3450149" cy="2452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83" y="1657350"/>
            <a:ext cx="3450149" cy="37847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029325" y="1000125"/>
            <a:ext cx="0" cy="5472113"/>
          </a:xfrm>
          <a:prstGeom prst="line">
            <a:avLst/>
          </a:prstGeom>
          <a:ln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65721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Virtual Machine 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81869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/>
              <a:t>Docker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14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6258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[Back-Up] Micro Service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>
                <a:latin typeface="+mn-ea"/>
                <a:cs typeface="Tahoma" pitchFamily="34" charset="0"/>
              </a:rPr>
              <a:t>Container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(Micro Service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12421" y="3304599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>
                <a:latin typeface="+mn-ea"/>
                <a:ea typeface="+mn-ea"/>
                <a:cs typeface="Tahoma" pitchFamily="34" charset="0"/>
              </a:rPr>
              <a:t>Virture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 Machine</a:t>
            </a:r>
            <a:br>
              <a:rPr lang="en-US" altLang="ko-KR" b="1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cs typeface="Tahoma" pitchFamily="34" charset="0"/>
              </a:rPr>
              <a:t>(Monolithic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103" y="5527196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효율적인 자원 사용이 가능 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스케일 아웃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endParaRPr lang="ko-KR" altLang="en-US" sz="1600" dirty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9685" y="473397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Load Balancer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를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통한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서비스간의 부하 부산 </a:t>
            </a:r>
            <a:endParaRPr lang="ko-KR" altLang="en-US" sz="1600" b="1" dirty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5103" y="5143219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Container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별로 각 기능에 용이한 환경 및 언어로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작업 가능</a:t>
            </a:r>
            <a:endParaRPr lang="ko-KR" altLang="en-US" sz="1600" b="1" dirty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19432" r="12095" b="6723"/>
          <a:stretch/>
        </p:blipFill>
        <p:spPr>
          <a:xfrm>
            <a:off x="7695084" y="2003677"/>
            <a:ext cx="1157969" cy="904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58" y="1607319"/>
            <a:ext cx="1363123" cy="13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4581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[Back-Up] </a:t>
            </a:r>
            <a:r>
              <a:rPr lang="en-US" altLang="ko-KR" sz="3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FaaS</a:t>
            </a:r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>
                <a:latin typeface="+mn-ea"/>
                <a:ea typeface="+mn-ea"/>
                <a:cs typeface="Tahoma" pitchFamily="34" charset="0"/>
              </a:rPr>
              <a:t>Serverless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(Function as a Services)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52" y="1828158"/>
            <a:ext cx="1094483" cy="10944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92" y="1669405"/>
            <a:ext cx="1857659" cy="12384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12421" y="3304004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Server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 </a:t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(Infrastructure as a Service)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5465" y="476003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필요한 만큼의 정확한 기능을 제공하기 때문에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서버 부담 비용 절감</a:t>
            </a:r>
            <a:r>
              <a:rPr lang="en-US" altLang="ko-KR" sz="1600" b="1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35465" y="554188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독립된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Container 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환경으로 제공되기 때문에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메인 서버 부담 감소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935465" y="5157574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인프라 설치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네트워크 구성 작업</a:t>
            </a:r>
            <a:r>
              <a:rPr lang="en-US" altLang="ko-KR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r>
              <a:rPr lang="ko-KR" altLang="en-US" sz="1600" dirty="0">
                <a:solidFill>
                  <a:srgbClr val="1C1624"/>
                </a:solidFill>
                <a:latin typeface="+mn-ea"/>
                <a:cs typeface="Tahoma" pitchFamily="34" charset="0"/>
              </a:rPr>
              <a:t>를 떠나 쉽게 </a:t>
            </a: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개발하기에 용이</a:t>
            </a:r>
            <a:endParaRPr lang="ko-KR" altLang="en-US" sz="1600" b="1" dirty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5087" y="2534595"/>
              <a:ext cx="2705271" cy="2608654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20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>
              <a:stCxn id="41" idx="7"/>
              <a:endCxn id="14" idx="1"/>
            </p:cNvCxnSpPr>
            <p:nvPr/>
          </p:nvCxnSpPr>
          <p:spPr>
            <a:xfrm flipV="1">
              <a:off x="6953523" y="2523561"/>
              <a:ext cx="1099717" cy="4086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41" idx="1"/>
              <a:endCxn id="18" idx="3"/>
            </p:cNvCxnSpPr>
            <p:nvPr/>
          </p:nvCxnSpPr>
          <p:spPr>
            <a:xfrm flipH="1" flipV="1">
              <a:off x="4269235" y="2523562"/>
              <a:ext cx="902180" cy="4086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41" idx="3"/>
              <a:endCxn id="16" idx="3"/>
            </p:cNvCxnSpPr>
            <p:nvPr/>
          </p:nvCxnSpPr>
          <p:spPr>
            <a:xfrm flipH="1">
              <a:off x="4269235" y="4649175"/>
              <a:ext cx="902180" cy="7105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41" idx="5"/>
              <a:endCxn id="20" idx="1"/>
            </p:cNvCxnSpPr>
            <p:nvPr/>
          </p:nvCxnSpPr>
          <p:spPr>
            <a:xfrm>
              <a:off x="6953523" y="4649175"/>
              <a:ext cx="1077463" cy="66139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4802329" y="2576618"/>
              <a:ext cx="2520280" cy="242815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538" y="2786203"/>
              <a:ext cx="3181609" cy="184128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44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대한민국 교통사고 문제가 심각한 가운데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국내 교통사고 사망원인의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70%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가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‘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전방주시 태만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’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 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414201" y="1577478"/>
            <a:ext cx="4140000" cy="340990"/>
            <a:chOff x="341240" y="1575842"/>
            <a:chExt cx="6045072" cy="34099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41240" y="1916832"/>
              <a:ext cx="604507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9067" y="1575842"/>
              <a:ext cx="52565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자동차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만대 당 사망자 수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위</a:t>
              </a:r>
              <a:endParaRPr lang="ko-KR" altLang="en-US" sz="13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25449" y="1610722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국내 교통사고 사망 원인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769460" y="1926260"/>
            <a:ext cx="325309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8343" b="230"/>
          <a:stretch/>
        </p:blipFill>
        <p:spPr>
          <a:xfrm>
            <a:off x="1594851" y="2863865"/>
            <a:ext cx="3811002" cy="3456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4095" y="6365596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도로교통공단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TAAS(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교통사고분석시스템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차트 18"/>
          <p:cNvGraphicFramePr/>
          <p:nvPr>
            <p:extLst/>
          </p:nvPr>
        </p:nvGraphicFramePr>
        <p:xfrm>
          <a:off x="5700624" y="2701043"/>
          <a:ext cx="5435583" cy="378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17329" y="2750176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7585" y="49459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2957" y="412431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6612" y="514080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9096" y="508449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1540" y="4668992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55844" y="299637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33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개국 대상 조사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63061" y="2052971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국내 교통사고 사망 원인 중 가장 큰 비율을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차지하는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요인은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전방주시태만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으로 약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70%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외국보다 한국의 전방주시태만 비율이 월등히 높음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311555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283400" y="1938349"/>
            <a:ext cx="4752528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821455" y="1640117"/>
            <a:ext cx="3756939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>
                <a:latin typeface="Times New Roman" panose="02020603050405020304" pitchFamily="18" charset="0"/>
                <a:ea typeface="맑은 고딕" panose="020B0503020000020004" pitchFamily="50" charset="-127"/>
              </a:rPr>
              <a:t>스마트폰 </a:t>
            </a:r>
            <a:r>
              <a:rPr lang="ko-KR" altLang="en-US" sz="1300" b="1" dirty="0">
                <a:latin typeface="Times New Roman" panose="02020603050405020304" pitchFamily="18" charset="0"/>
                <a:ea typeface="맑은 고딕" panose="020B0503020000020004" pitchFamily="50" charset="-127"/>
              </a:rPr>
              <a:t>사용으로 인한 교통사고 증가</a:t>
            </a:r>
            <a:endParaRPr lang="ko-KR" altLang="en-US" sz="1300" b="1" kern="0" baseline="30000" dirty="0">
              <a:solidFill>
                <a:srgbClr val="000000"/>
              </a:solidFill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47496" y="2846947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운전 중 다양한 스마트 기능 </a:t>
            </a:r>
            <a:r>
              <a:rPr lang="en-US" altLang="ko-KR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endParaRPr lang="ko-KR" altLang="en-US" sz="13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273544" y="3162485"/>
            <a:ext cx="47628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70127"/>
              </p:ext>
            </p:extLst>
          </p:nvPr>
        </p:nvGraphicFramePr>
        <p:xfrm>
          <a:off x="1363941" y="3279685"/>
          <a:ext cx="4579412" cy="327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4853">
                  <a:extLst>
                    <a:ext uri="{9D8B030D-6E8A-4147-A177-3AD203B41FA5}">
                      <a16:colId xmlns:a16="http://schemas.microsoft.com/office/drawing/2014/main" val="2289913937"/>
                    </a:ext>
                  </a:extLst>
                </a:gridCol>
                <a:gridCol w="1144853">
                  <a:extLst>
                    <a:ext uri="{9D8B030D-6E8A-4147-A177-3AD203B41FA5}">
                      <a16:colId xmlns:a16="http://schemas.microsoft.com/office/drawing/2014/main" val="344298870"/>
                    </a:ext>
                  </a:extLst>
                </a:gridCol>
                <a:gridCol w="1144853">
                  <a:extLst>
                    <a:ext uri="{9D8B030D-6E8A-4147-A177-3AD203B41FA5}">
                      <a16:colId xmlns:a16="http://schemas.microsoft.com/office/drawing/2014/main" val="1931216605"/>
                    </a:ext>
                  </a:extLst>
                </a:gridCol>
                <a:gridCol w="1144853">
                  <a:extLst>
                    <a:ext uri="{9D8B030D-6E8A-4147-A177-3AD203B41FA5}">
                      <a16:colId xmlns:a16="http://schemas.microsoft.com/office/drawing/2014/main" val="3660727134"/>
                    </a:ext>
                  </a:extLst>
                </a:gridCol>
              </a:tblGrid>
              <a:tr h="398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en-US" altLang="ko-KR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27803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내비게이션</a:t>
                      </a:r>
                      <a:endParaRPr lang="en-US" altLang="ko-KR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교차로 진행방향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직진 회전 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방향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현재 속도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5836358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교통정보</a:t>
                      </a:r>
                      <a:endParaRPr lang="en-US" altLang="ko-KR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정체 정보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교통 예보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단순 길안내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7771831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엔터테인먼트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동영상 서비스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스트리밍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영화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음악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949094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생활정보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생활</a:t>
                      </a:r>
                      <a:r>
                        <a:rPr lang="ko-KR" altLang="en-US" sz="1000" baseline="0" dirty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정보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생활 정보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행사 및 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관광정보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757186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원격고객관리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차량운행상태 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이력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 정비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이력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 회사</a:t>
                      </a:r>
                      <a: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000" dirty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229147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보안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 상태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 위치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추적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차량 도난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감시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3259112"/>
                  </a:ext>
                </a:extLst>
              </a:tr>
              <a:tr h="4109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solidFill>
                            <a:sysClr val="windowText" lastClr="000000"/>
                          </a:solidFill>
                        </a:rPr>
                        <a:t>안전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주행 위험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경고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비상사태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지원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노변 정보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제공</a:t>
                      </a:r>
                    </a:p>
                  </a:txBody>
                  <a:tcPr marL="100584" marR="100584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270101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715449" y="2010358"/>
            <a:ext cx="3807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맑은 고딕" pitchFamily="50" charset="-127"/>
              </a:rPr>
              <a:t>운전 </a:t>
            </a:r>
            <a:r>
              <a:rPr lang="ko-KR" altLang="en-US" sz="1200" dirty="0">
                <a:latin typeface="맑은 고딕" pitchFamily="50" charset="-127"/>
              </a:rPr>
              <a:t>중 </a:t>
            </a:r>
            <a:r>
              <a:rPr lang="ko-KR" altLang="en-US" sz="1200" dirty="0" smtClean="0">
                <a:latin typeface="맑은 고딕" pitchFamily="50" charset="-127"/>
              </a:rPr>
              <a:t>스마트폰 사용률 </a:t>
            </a:r>
            <a:r>
              <a:rPr lang="en-US" altLang="ko-KR" sz="1200" b="1" dirty="0" smtClean="0">
                <a:latin typeface="맑은 고딕" pitchFamily="50" charset="-127"/>
              </a:rPr>
              <a:t>88%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운전 중 스마트폰 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사용시 </a:t>
            </a: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사고 발생률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배 증가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latin typeface="맑은 고딕" pitchFamily="50" charset="-127"/>
                <a:ea typeface="맑은 고딕" pitchFamily="50" charset="-127"/>
              </a:rPr>
              <a:t>운전 중 스마트폰 평균 사용시간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3.5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(1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시간 당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15648" y="5973017"/>
            <a:ext cx="2771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미국안전협회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(National Safety Council)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62203" y="6200617"/>
            <a:ext cx="1630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전자통신동향분석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82083" y="2108877"/>
            <a:ext cx="206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Up Display</a:t>
            </a:r>
            <a:endParaRPr lang="ko-KR" altLang="en-US" b="1" kern="0" baseline="3000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258560" y="3709750"/>
            <a:ext cx="889462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408145" y="1976578"/>
            <a:ext cx="3812196" cy="3606573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운전 중 스마트폰 사용 방지와 다양한 스마트 기능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Needs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의 증가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둘 모두를 만족시킬 수 있는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HUD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기술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50" y="2711463"/>
            <a:ext cx="2532185" cy="25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903124" y="2015605"/>
            <a:ext cx="6385752" cy="3547515"/>
            <a:chOff x="2158730" y="2309553"/>
            <a:chExt cx="5849982" cy="324987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678"/>
            <a:stretch/>
          </p:blipFill>
          <p:spPr>
            <a:xfrm>
              <a:off x="3665889" y="2309553"/>
              <a:ext cx="2943295" cy="208597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158730" y="4581128"/>
              <a:ext cx="5735539" cy="470486"/>
              <a:chOff x="2204612" y="4581128"/>
              <a:chExt cx="5735539" cy="47048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4" t="20117" b="42359"/>
              <a:stretch/>
            </p:blipFill>
            <p:spPr>
              <a:xfrm>
                <a:off x="4632150" y="4581128"/>
                <a:ext cx="3308001" cy="4320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204612" y="4685074"/>
                <a:ext cx="2468554" cy="36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DT</a:t>
                </a:r>
                <a:r>
                  <a:rPr lang="ko-KR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의 생활화 그 시작</a:t>
                </a:r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,</a:t>
                </a:r>
                <a:endParaRPr lang="ko-KR" altLang="en-US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08253" y="5192887"/>
              <a:ext cx="3000459" cy="366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자동차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속 나만의 개인비서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1505" y="25259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요약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16" y="4684441"/>
            <a:ext cx="864914" cy="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10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6450</TotalTime>
  <Words>1042</Words>
  <Application>Microsoft Office PowerPoint</Application>
  <PresentationFormat>와이드스크린</PresentationFormat>
  <Paragraphs>354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Cambria</vt:lpstr>
      <vt:lpstr>뫼비우스 Bold</vt:lpstr>
      <vt:lpstr>맑은 고딕</vt:lpstr>
      <vt:lpstr>Wingdings</vt:lpstr>
      <vt:lpstr>뫼비우스 Regular</vt:lpstr>
      <vt:lpstr>Tahoma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이은경(N)/본사부/SK</cp:lastModifiedBy>
  <cp:revision>272</cp:revision>
  <dcterms:created xsi:type="dcterms:W3CDTF">2014-11-03T03:59:00Z</dcterms:created>
  <dcterms:modified xsi:type="dcterms:W3CDTF">2018-08-24T01:12:58Z</dcterms:modified>
</cp:coreProperties>
</file>